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9601200" cy="12801600" type="A3"/>
  <p:notesSz cx="6797675" cy="9928225"/>
  <p:defaultTextStyle>
    <a:defPPr>
      <a:defRPr lang="en-U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6" userDrawn="1">
          <p15:clr>
            <a:srgbClr val="A4A3A4"/>
          </p15:clr>
        </p15:guide>
        <p15:guide id="2" pos="3024">
          <p15:clr>
            <a:srgbClr val="A4A3A4"/>
          </p15:clr>
        </p15:guide>
        <p15:guide id="3" orient="horz" pos="7615" userDrawn="1">
          <p15:clr>
            <a:srgbClr val="A4A3A4"/>
          </p15:clr>
        </p15:guide>
        <p15:guide id="4" orient="horz" pos="1809" userDrawn="1">
          <p15:clr>
            <a:srgbClr val="A4A3A4"/>
          </p15:clr>
        </p15:guide>
        <p15:guide id="5" orient="horz" pos="2535" userDrawn="1">
          <p15:clr>
            <a:srgbClr val="A4A3A4"/>
          </p15:clr>
        </p15:guide>
        <p15:guide id="6" orient="horz" pos="3261" userDrawn="1">
          <p15:clr>
            <a:srgbClr val="A4A3A4"/>
          </p15:clr>
        </p15:guide>
        <p15:guide id="7" orient="horz" pos="4712" userDrawn="1">
          <p15:clr>
            <a:srgbClr val="A4A3A4"/>
          </p15:clr>
        </p15:guide>
        <p15:guide id="10" orient="horz" pos="6890" userDrawn="1">
          <p15:clr>
            <a:srgbClr val="A4A3A4"/>
          </p15:clr>
        </p15:guide>
        <p15:guide id="11" pos="5927" userDrawn="1">
          <p15:clr>
            <a:srgbClr val="A4A3A4"/>
          </p15:clr>
        </p15:guide>
        <p15:guide id="12" pos="121" userDrawn="1">
          <p15:clr>
            <a:srgbClr val="A4A3A4"/>
          </p15:clr>
        </p15:guide>
        <p15:guide id="13" orient="horz" pos="902" userDrawn="1">
          <p15:clr>
            <a:srgbClr val="A4A3A4"/>
          </p15:clr>
        </p15:guide>
        <p15:guide id="14" pos="5564" userDrawn="1">
          <p15:clr>
            <a:srgbClr val="A4A3A4"/>
          </p15:clr>
        </p15:guide>
        <p15:guide id="15" orient="horz" pos="1084" userDrawn="1">
          <p15:clr>
            <a:srgbClr val="A4A3A4"/>
          </p15:clr>
        </p15:guide>
        <p15:guide id="16" orient="horz" pos="1152" userDrawn="1">
          <p15:clr>
            <a:srgbClr val="A4A3A4"/>
          </p15:clr>
        </p15:guide>
        <p15:guide id="17" orient="horz" pos="1877" userDrawn="1">
          <p15:clr>
            <a:srgbClr val="A4A3A4"/>
          </p15:clr>
        </p15:guide>
        <p15:guide id="18" orient="horz" pos="2603" userDrawn="1">
          <p15:clr>
            <a:srgbClr val="A4A3A4"/>
          </p15:clr>
        </p15:guide>
        <p15:guide id="19" orient="horz" pos="3987" userDrawn="1">
          <p15:clr>
            <a:srgbClr val="A4A3A4"/>
          </p15:clr>
        </p15:guide>
        <p15:guide id="20" orient="horz" pos="4780" userDrawn="1">
          <p15:clr>
            <a:srgbClr val="A4A3A4"/>
          </p15:clr>
        </p15:guide>
        <p15:guide id="21" orient="horz" pos="6164" userDrawn="1">
          <p15:clr>
            <a:srgbClr val="A4A3A4"/>
          </p15:clr>
        </p15:guide>
        <p15:guide id="22" orient="horz" pos="6958" userDrawn="1">
          <p15:clr>
            <a:srgbClr val="A4A3A4"/>
          </p15:clr>
        </p15:guide>
        <p15:guide id="23" orient="horz" pos="5438" userDrawn="1">
          <p15:clr>
            <a:srgbClr val="A4A3A4"/>
          </p15:clr>
        </p15:guide>
        <p15:guide id="24" orient="horz" pos="6232" userDrawn="1">
          <p15:clr>
            <a:srgbClr val="A4A3A4"/>
          </p15:clr>
        </p15:guide>
        <p15:guide id="25" pos="1981" userDrawn="1">
          <p15:clr>
            <a:srgbClr val="A4A3A4"/>
          </p15:clr>
        </p15:guide>
        <p15:guide id="26" pos="2094" userDrawn="1">
          <p15:clr>
            <a:srgbClr val="A4A3A4"/>
          </p15:clr>
        </p15:guide>
        <p15:guide id="27" orient="horz" pos="3329" userDrawn="1">
          <p15:clr>
            <a:srgbClr val="A4A3A4"/>
          </p15:clr>
        </p15:guide>
        <p15:guide id="28" orient="horz" pos="40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16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6" autoAdjust="0"/>
    <p:restoredTop sz="94660"/>
  </p:normalViewPr>
  <p:slideViewPr>
    <p:cSldViewPr>
      <p:cViewPr>
        <p:scale>
          <a:sx n="100" d="100"/>
          <a:sy n="100" d="100"/>
        </p:scale>
        <p:origin x="372" y="52"/>
      </p:cViewPr>
      <p:guideLst>
        <p:guide orient="horz" pos="5506"/>
        <p:guide pos="3024"/>
        <p:guide orient="horz" pos="7615"/>
        <p:guide orient="horz" pos="1809"/>
        <p:guide orient="horz" pos="2535"/>
        <p:guide orient="horz" pos="3261"/>
        <p:guide orient="horz" pos="4712"/>
        <p:guide orient="horz" pos="6890"/>
        <p:guide pos="5927"/>
        <p:guide pos="121"/>
        <p:guide orient="horz" pos="902"/>
        <p:guide pos="5564"/>
        <p:guide orient="horz" pos="1084"/>
        <p:guide orient="horz" pos="1152"/>
        <p:guide orient="horz" pos="1877"/>
        <p:guide orient="horz" pos="2603"/>
        <p:guide orient="horz" pos="3987"/>
        <p:guide orient="horz" pos="4780"/>
        <p:guide orient="horz" pos="6164"/>
        <p:guide orient="horz" pos="6958"/>
        <p:guide orient="horz" pos="5438"/>
        <p:guide orient="horz" pos="6232"/>
        <p:guide pos="1981"/>
        <p:guide pos="2094"/>
        <p:guide orient="horz" pos="3329"/>
        <p:guide orient="horz" pos="40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9BCD4-4C82-4399-9DEC-FA7D8D0FD37D}" type="datetimeFigureOut">
              <a:rPr lang="hu-HU" smtClean="0"/>
              <a:t>2025. 03. 27.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9E0E7-0D2E-4A09-97AF-6187E6E1B8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2129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9E0E7-0D2E-4A09-97AF-6187E6E1B8C5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226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3976796"/>
            <a:ext cx="8161020" cy="2744046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314C-7FA3-4268-914D-2D1ED0FC7C23}" type="datetimeFigureOut">
              <a:rPr lang="en-IE" smtClean="0"/>
              <a:t>27/03/2025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4B63-F9E9-4346-809C-737B64A4260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942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314C-7FA3-4268-914D-2D1ED0FC7C23}" type="datetimeFigureOut">
              <a:rPr lang="en-IE" smtClean="0"/>
              <a:t>27/03/2025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4B63-F9E9-4346-809C-737B64A4260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327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512660"/>
            <a:ext cx="2160270" cy="10922846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512660"/>
            <a:ext cx="6320790" cy="10922846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314C-7FA3-4268-914D-2D1ED0FC7C23}" type="datetimeFigureOut">
              <a:rPr lang="en-IE" smtClean="0"/>
              <a:t>27/03/2025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4B63-F9E9-4346-809C-737B64A4260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277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314C-7FA3-4268-914D-2D1ED0FC7C23}" type="datetimeFigureOut">
              <a:rPr lang="en-IE" smtClean="0"/>
              <a:t>27/03/2025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4B63-F9E9-4346-809C-737B64A4260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165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hu-HU"/>
              <a:t>Mintacím szerkesztése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5425866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314C-7FA3-4268-914D-2D1ED0FC7C23}" type="datetimeFigureOut">
              <a:rPr lang="en-IE" smtClean="0"/>
              <a:t>27/03/2025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4B63-F9E9-4346-809C-737B64A4260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1493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2987042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2987042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314C-7FA3-4268-914D-2D1ED0FC7C23}" type="datetimeFigureOut">
              <a:rPr lang="en-IE" smtClean="0"/>
              <a:t>27/03/2025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4B63-F9E9-4346-809C-737B64A4260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3692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1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1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8" y="2865544"/>
            <a:ext cx="4243863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8" y="4059766"/>
            <a:ext cx="4243863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314C-7FA3-4268-914D-2D1ED0FC7C23}" type="datetimeFigureOut">
              <a:rPr lang="en-IE" smtClean="0"/>
              <a:t>27/03/2025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4B63-F9E9-4346-809C-737B64A4260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9739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314C-7FA3-4268-914D-2D1ED0FC7C23}" type="datetimeFigureOut">
              <a:rPr lang="en-IE" smtClean="0"/>
              <a:t>27/03/2025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4B63-F9E9-4346-809C-737B64A4260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1745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314C-7FA3-4268-914D-2D1ED0FC7C23}" type="datetimeFigureOut">
              <a:rPr lang="en-IE" smtClean="0"/>
              <a:t>27/03/2025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4B63-F9E9-4346-809C-737B64A4260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009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1" y="509694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hu-HU"/>
              <a:t>Mintacím szerkesztése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3" y="509695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1" y="2678855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314C-7FA3-4268-914D-2D1ED0FC7C23}" type="datetimeFigureOut">
              <a:rPr lang="en-IE" smtClean="0"/>
              <a:t>27/03/2025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4B63-F9E9-4346-809C-737B64A4260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413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8961121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hu-HU"/>
              <a:t>Mintacím szerkesztése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1143846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hu-HU"/>
              <a:t>Kép beszúrásához kattintson az ikonra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10019032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314C-7FA3-4268-914D-2D1ED0FC7C23}" type="datetimeFigureOut">
              <a:rPr lang="en-IE" smtClean="0"/>
              <a:t>27/03/2025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04B63-F9E9-4346-809C-737B64A4260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709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hu-HU"/>
              <a:t>Mintacím szerkesztése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2987042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11865188"/>
            <a:ext cx="2240280" cy="6815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3314C-7FA3-4268-914D-2D1ED0FC7C23}" type="datetimeFigureOut">
              <a:rPr lang="en-IE" smtClean="0"/>
              <a:t>27/03/2025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11865188"/>
            <a:ext cx="3040380" cy="6815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11865188"/>
            <a:ext cx="2240280" cy="6815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04B63-F9E9-4346-809C-737B64A4260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586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tiff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771" y="4132684"/>
            <a:ext cx="1097889" cy="936000"/>
          </a:xfrm>
          <a:prstGeom prst="rect">
            <a:avLst/>
          </a:prstGeom>
        </p:spPr>
      </p:pic>
      <p:sp>
        <p:nvSpPr>
          <p:cNvPr id="45" name="TextBox 15"/>
          <p:cNvSpPr txBox="1"/>
          <p:nvPr/>
        </p:nvSpPr>
        <p:spPr>
          <a:xfrm>
            <a:off x="200436" y="2878847"/>
            <a:ext cx="2653256" cy="954091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hu-HU" sz="1800" dirty="0">
                <a:solidFill>
                  <a:srgbClr val="012169"/>
                </a:solidFill>
              </a:rPr>
              <a:t>Dulux </a:t>
            </a:r>
            <a:r>
              <a:rPr lang="hu-HU" sz="1800" dirty="0" err="1">
                <a:solidFill>
                  <a:srgbClr val="012169"/>
                </a:solidFill>
              </a:rPr>
              <a:t>EasyCare</a:t>
            </a:r>
            <a:endParaRPr lang="hu-HU" sz="1800" dirty="0">
              <a:solidFill>
                <a:srgbClr val="012169"/>
              </a:solidFill>
            </a:endParaRPr>
          </a:p>
          <a:p>
            <a:r>
              <a:rPr lang="hu-HU" sz="1200" dirty="0">
                <a:solidFill>
                  <a:schemeClr val="bg1"/>
                </a:solidFill>
                <a:highlight>
                  <a:srgbClr val="FF0000"/>
                </a:highlight>
              </a:rPr>
              <a:t>FOLTÁLLÓ</a:t>
            </a:r>
            <a:r>
              <a:rPr lang="hu-HU" sz="1200" dirty="0">
                <a:solidFill>
                  <a:srgbClr val="012169"/>
                </a:solidFill>
              </a:rPr>
              <a:t> </a:t>
            </a:r>
          </a:p>
          <a:p>
            <a:r>
              <a:rPr lang="hu-HU" sz="1200" dirty="0">
                <a:solidFill>
                  <a:srgbClr val="012169"/>
                </a:solidFill>
              </a:rPr>
              <a:t>víztaszító, dörzsálló, beltéri falfesték</a:t>
            </a:r>
          </a:p>
          <a:p>
            <a:r>
              <a:rPr lang="hu-HU" sz="1200" dirty="0">
                <a:solidFill>
                  <a:srgbClr val="002060"/>
                </a:solidFill>
              </a:rPr>
              <a:t>Kiadósság: </a:t>
            </a:r>
            <a:r>
              <a:rPr lang="hu-HU" sz="1200" dirty="0" err="1">
                <a:solidFill>
                  <a:srgbClr val="002060"/>
                </a:solidFill>
              </a:rPr>
              <a:t>max</a:t>
            </a:r>
            <a:r>
              <a:rPr lang="hu-HU" sz="1200" dirty="0">
                <a:solidFill>
                  <a:srgbClr val="002060"/>
                </a:solidFill>
              </a:rPr>
              <a:t>. 14 m</a:t>
            </a:r>
            <a:r>
              <a:rPr lang="hu-HU" sz="1200" baseline="30000" dirty="0">
                <a:solidFill>
                  <a:srgbClr val="002060"/>
                </a:solidFill>
              </a:rPr>
              <a:t>2</a:t>
            </a:r>
            <a:r>
              <a:rPr lang="hu-HU" sz="1200" dirty="0">
                <a:solidFill>
                  <a:srgbClr val="002060"/>
                </a:solidFill>
              </a:rPr>
              <a:t>/L</a:t>
            </a:r>
            <a:endParaRPr lang="hu-HU" sz="1200" dirty="0">
              <a:solidFill>
                <a:srgbClr val="012169"/>
              </a:solidFill>
            </a:endParaRPr>
          </a:p>
        </p:txBody>
      </p:sp>
      <p:sp>
        <p:nvSpPr>
          <p:cNvPr id="46" name="TextBox 19"/>
          <p:cNvSpPr txBox="1"/>
          <p:nvPr/>
        </p:nvSpPr>
        <p:spPr>
          <a:xfrm>
            <a:off x="198232" y="8640368"/>
            <a:ext cx="2957827" cy="954091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hu-HU" sz="1800" dirty="0">
                <a:solidFill>
                  <a:srgbClr val="012169"/>
                </a:solidFill>
              </a:rPr>
              <a:t>Dulux </a:t>
            </a:r>
            <a:r>
              <a:rPr lang="hu-HU" sz="1800" dirty="0" err="1">
                <a:solidFill>
                  <a:srgbClr val="012169"/>
                </a:solidFill>
              </a:rPr>
              <a:t>Rapidry</a:t>
            </a:r>
            <a:r>
              <a:rPr lang="hu-HU" sz="1800" dirty="0">
                <a:solidFill>
                  <a:srgbClr val="012169"/>
                </a:solidFill>
              </a:rPr>
              <a:t> </a:t>
            </a:r>
            <a:r>
              <a:rPr lang="hu-HU" sz="1800" dirty="0" err="1">
                <a:solidFill>
                  <a:srgbClr val="012169"/>
                </a:solidFill>
              </a:rPr>
              <a:t>Satin</a:t>
            </a:r>
            <a:endParaRPr lang="hu-HU" sz="1800" dirty="0">
              <a:solidFill>
                <a:srgbClr val="012169"/>
              </a:solidFill>
            </a:endParaRPr>
          </a:p>
          <a:p>
            <a:r>
              <a:rPr lang="hu-HU" sz="1200" dirty="0">
                <a:solidFill>
                  <a:srgbClr val="012169"/>
                </a:solidFill>
                <a:highlight>
                  <a:srgbClr val="C0C0C0"/>
                </a:highlight>
              </a:rPr>
              <a:t>fémre és fára</a:t>
            </a:r>
          </a:p>
          <a:p>
            <a:r>
              <a:rPr lang="hu-HU" sz="1200" dirty="0">
                <a:solidFill>
                  <a:srgbClr val="012169"/>
                </a:solidFill>
              </a:rPr>
              <a:t>vizes bázisú, selyemfényű zománcfesték</a:t>
            </a:r>
          </a:p>
          <a:p>
            <a:r>
              <a:rPr lang="hu-HU" sz="1200" dirty="0">
                <a:solidFill>
                  <a:srgbClr val="002060"/>
                </a:solidFill>
              </a:rPr>
              <a:t>Kiadósság: </a:t>
            </a:r>
            <a:r>
              <a:rPr lang="hu-HU" sz="1200" dirty="0" err="1">
                <a:solidFill>
                  <a:srgbClr val="002060"/>
                </a:solidFill>
              </a:rPr>
              <a:t>max</a:t>
            </a:r>
            <a:r>
              <a:rPr lang="hu-HU" sz="1200" dirty="0">
                <a:solidFill>
                  <a:srgbClr val="002060"/>
                </a:solidFill>
              </a:rPr>
              <a:t>. 14 m</a:t>
            </a:r>
            <a:r>
              <a:rPr lang="hu-HU" sz="1200" baseline="30000" dirty="0">
                <a:solidFill>
                  <a:srgbClr val="002060"/>
                </a:solidFill>
              </a:rPr>
              <a:t>2</a:t>
            </a:r>
            <a:r>
              <a:rPr lang="hu-HU" sz="1200" dirty="0">
                <a:solidFill>
                  <a:srgbClr val="002060"/>
                </a:solidFill>
              </a:rPr>
              <a:t>/L</a:t>
            </a:r>
          </a:p>
        </p:txBody>
      </p:sp>
      <p:cxnSp>
        <p:nvCxnSpPr>
          <p:cNvPr id="61" name="Straight Connector 28"/>
          <p:cNvCxnSpPr/>
          <p:nvPr/>
        </p:nvCxnSpPr>
        <p:spPr>
          <a:xfrm>
            <a:off x="-161397" y="2872408"/>
            <a:ext cx="99000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35167"/>
              </p:ext>
            </p:extLst>
          </p:nvPr>
        </p:nvGraphicFramePr>
        <p:xfrm>
          <a:off x="6053127" y="4126602"/>
          <a:ext cx="3346730" cy="1010528"/>
        </p:xfrm>
        <a:graphic>
          <a:graphicData uri="http://schemas.openxmlformats.org/drawingml/2006/table">
            <a:tbl>
              <a:tblPr firstRow="1" firstCol="1" bandRow="1"/>
              <a:tblGrid>
                <a:gridCol w="1086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395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 L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5 799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5 799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34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2,5 L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9 999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3 999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517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5,0 L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21 990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4 398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395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*10,0 L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31 990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3 199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3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888299"/>
              </p:ext>
            </p:extLst>
          </p:nvPr>
        </p:nvGraphicFramePr>
        <p:xfrm>
          <a:off x="6065634" y="8736889"/>
          <a:ext cx="3341423" cy="664616"/>
        </p:xfrm>
        <a:graphic>
          <a:graphicData uri="http://schemas.openxmlformats.org/drawingml/2006/table">
            <a:tbl>
              <a:tblPr firstRow="1" firstCol="1" bandRow="1"/>
              <a:tblGrid>
                <a:gridCol w="1098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308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0,7 L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6 199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8 855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308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2,5 L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15 990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6 396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4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746368"/>
              </p:ext>
            </p:extLst>
          </p:nvPr>
        </p:nvGraphicFramePr>
        <p:xfrm>
          <a:off x="6106509" y="5310681"/>
          <a:ext cx="3352106" cy="906192"/>
        </p:xfrm>
        <a:graphic>
          <a:graphicData uri="http://schemas.openxmlformats.org/drawingml/2006/table">
            <a:tbl>
              <a:tblPr firstRow="1" firstCol="1" bandRow="1"/>
              <a:tblGrid>
                <a:gridCol w="1086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064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 L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3 799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3 799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64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5,0 L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11 990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2 398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064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 L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17 990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1 799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2" name="TextBox 15"/>
          <p:cNvSpPr txBox="1"/>
          <p:nvPr/>
        </p:nvSpPr>
        <p:spPr>
          <a:xfrm>
            <a:off x="232216" y="5208717"/>
            <a:ext cx="2262123" cy="92331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hu-HU" sz="1800" dirty="0" err="1">
                <a:solidFill>
                  <a:srgbClr val="012169"/>
                </a:solidFill>
              </a:rPr>
              <a:t>Supralux</a:t>
            </a:r>
            <a:r>
              <a:rPr lang="hu-HU" sz="1800" dirty="0">
                <a:solidFill>
                  <a:srgbClr val="012169"/>
                </a:solidFill>
              </a:rPr>
              <a:t> </a:t>
            </a:r>
            <a:r>
              <a:rPr lang="hu-HU" sz="1800" dirty="0" err="1">
                <a:solidFill>
                  <a:srgbClr val="012169"/>
                </a:solidFill>
              </a:rPr>
              <a:t>Colour</a:t>
            </a:r>
            <a:r>
              <a:rPr lang="hu-HU" sz="1800" dirty="0">
                <a:solidFill>
                  <a:srgbClr val="012169"/>
                </a:solidFill>
              </a:rPr>
              <a:t> Mix</a:t>
            </a:r>
          </a:p>
          <a:p>
            <a:r>
              <a:rPr lang="hu-HU" sz="1200" dirty="0">
                <a:solidFill>
                  <a:srgbClr val="012169"/>
                </a:solidFill>
              </a:rPr>
              <a:t>beltéri falfesték</a:t>
            </a:r>
          </a:p>
          <a:p>
            <a:r>
              <a:rPr lang="hu-HU" sz="1200" dirty="0">
                <a:solidFill>
                  <a:srgbClr val="002060"/>
                </a:solidFill>
              </a:rPr>
              <a:t>Kiadósság: 13 m</a:t>
            </a:r>
            <a:r>
              <a:rPr lang="hu-HU" sz="1200" baseline="30000" dirty="0">
                <a:solidFill>
                  <a:srgbClr val="002060"/>
                </a:solidFill>
              </a:rPr>
              <a:t>2</a:t>
            </a:r>
            <a:r>
              <a:rPr lang="hu-HU" sz="1200" dirty="0">
                <a:solidFill>
                  <a:srgbClr val="002060"/>
                </a:solidFill>
              </a:rPr>
              <a:t>/L</a:t>
            </a:r>
          </a:p>
          <a:p>
            <a:endParaRPr lang="hu-HU" sz="1200" dirty="0">
              <a:solidFill>
                <a:srgbClr val="012169"/>
              </a:solidFill>
            </a:endParaRPr>
          </a:p>
        </p:txBody>
      </p:sp>
      <p:sp>
        <p:nvSpPr>
          <p:cNvPr id="87" name="TextBox 15"/>
          <p:cNvSpPr txBox="1"/>
          <p:nvPr/>
        </p:nvSpPr>
        <p:spPr>
          <a:xfrm>
            <a:off x="258287" y="7519309"/>
            <a:ext cx="2364716" cy="738648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hu-HU" sz="1800" b="0" i="0" u="none" strike="noStrike" baseline="0" dirty="0" err="1">
                <a:solidFill>
                  <a:srgbClr val="002069"/>
                </a:solidFill>
                <a:latin typeface="Arial" panose="020B0604020202020204" pitchFamily="34" charset="0"/>
              </a:rPr>
              <a:t>Hammerite</a:t>
            </a:r>
            <a:r>
              <a:rPr lang="hu-HU" sz="1800" b="0" i="0" u="none" strike="noStrike" baseline="0" dirty="0">
                <a:solidFill>
                  <a:srgbClr val="002069"/>
                </a:solidFill>
                <a:latin typeface="Arial" panose="020B0604020202020204" pitchFamily="34" charset="0"/>
              </a:rPr>
              <a:t> Speciális </a:t>
            </a:r>
          </a:p>
          <a:p>
            <a:r>
              <a:rPr lang="hu-HU" sz="1200" dirty="0">
                <a:solidFill>
                  <a:srgbClr val="012169"/>
                </a:solidFill>
              </a:rPr>
              <a:t>fémfesték</a:t>
            </a:r>
            <a:endParaRPr lang="hu-HU" sz="1200" u="sng" dirty="0">
              <a:solidFill>
                <a:srgbClr val="012169"/>
              </a:solidFill>
            </a:endParaRPr>
          </a:p>
          <a:p>
            <a:r>
              <a:rPr lang="hu-HU" sz="1200" dirty="0">
                <a:solidFill>
                  <a:srgbClr val="002060"/>
                </a:solidFill>
              </a:rPr>
              <a:t>Kiadósság: 12 m</a:t>
            </a:r>
            <a:r>
              <a:rPr lang="hu-HU" sz="1200" baseline="30000" dirty="0">
                <a:solidFill>
                  <a:srgbClr val="002060"/>
                </a:solidFill>
              </a:rPr>
              <a:t>2</a:t>
            </a:r>
            <a:r>
              <a:rPr lang="hu-HU" sz="1200" dirty="0">
                <a:solidFill>
                  <a:srgbClr val="002060"/>
                </a:solidFill>
              </a:rPr>
              <a:t>/L</a:t>
            </a:r>
            <a:endParaRPr lang="hu-HU" sz="1200" baseline="30000" dirty="0">
              <a:solidFill>
                <a:srgbClr val="012169"/>
              </a:solidFill>
            </a:endParaRPr>
          </a:p>
        </p:txBody>
      </p:sp>
      <p:graphicFrame>
        <p:nvGraphicFramePr>
          <p:cNvPr id="9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139519"/>
              </p:ext>
            </p:extLst>
          </p:nvPr>
        </p:nvGraphicFramePr>
        <p:xfrm>
          <a:off x="6018656" y="9896145"/>
          <a:ext cx="3390457" cy="607264"/>
        </p:xfrm>
        <a:graphic>
          <a:graphicData uri="http://schemas.openxmlformats.org/drawingml/2006/table">
            <a:tbl>
              <a:tblPr firstRow="1" firstCol="1" bandRow="1"/>
              <a:tblGrid>
                <a:gridCol w="111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956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0,75 L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6 199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8 265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308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2,5 L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16 990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6 796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3" name="TextBox 15"/>
          <p:cNvSpPr txBox="1"/>
          <p:nvPr/>
        </p:nvSpPr>
        <p:spPr>
          <a:xfrm>
            <a:off x="192088" y="9794381"/>
            <a:ext cx="2093809" cy="954091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hu-HU" sz="1800" dirty="0" err="1">
                <a:solidFill>
                  <a:srgbClr val="012169"/>
                </a:solidFill>
              </a:rPr>
              <a:t>Sadolin</a:t>
            </a:r>
            <a:r>
              <a:rPr lang="hu-HU" sz="1800" dirty="0">
                <a:solidFill>
                  <a:srgbClr val="012169"/>
                </a:solidFill>
              </a:rPr>
              <a:t> </a:t>
            </a:r>
            <a:r>
              <a:rPr lang="hu-HU" sz="1800" dirty="0" err="1">
                <a:solidFill>
                  <a:srgbClr val="012169"/>
                </a:solidFill>
              </a:rPr>
              <a:t>Velvet</a:t>
            </a:r>
            <a:endParaRPr lang="hu-HU" sz="1800" dirty="0">
              <a:solidFill>
                <a:srgbClr val="012169"/>
              </a:solidFill>
            </a:endParaRPr>
          </a:p>
          <a:p>
            <a:r>
              <a:rPr lang="hu-HU" sz="1200" dirty="0">
                <a:solidFill>
                  <a:srgbClr val="012169"/>
                </a:solidFill>
                <a:highlight>
                  <a:srgbClr val="C0C0C0"/>
                </a:highlight>
              </a:rPr>
              <a:t>fára</a:t>
            </a:r>
          </a:p>
          <a:p>
            <a:r>
              <a:rPr lang="hu-HU" sz="1200" dirty="0">
                <a:solidFill>
                  <a:srgbClr val="012169"/>
                </a:solidFill>
              </a:rPr>
              <a:t>gyorsan száradó lazúr bázis</a:t>
            </a:r>
          </a:p>
          <a:p>
            <a:r>
              <a:rPr lang="hu-HU" sz="1200" dirty="0">
                <a:solidFill>
                  <a:srgbClr val="002060"/>
                </a:solidFill>
              </a:rPr>
              <a:t>Kiadósság: 13-15 m</a:t>
            </a:r>
            <a:r>
              <a:rPr lang="hu-HU" sz="1200" baseline="30000" dirty="0">
                <a:solidFill>
                  <a:srgbClr val="002060"/>
                </a:solidFill>
              </a:rPr>
              <a:t>2</a:t>
            </a:r>
            <a:r>
              <a:rPr lang="hu-HU" sz="1200" dirty="0">
                <a:solidFill>
                  <a:srgbClr val="002060"/>
                </a:solidFill>
              </a:rPr>
              <a:t>/L</a:t>
            </a:r>
          </a:p>
        </p:txBody>
      </p:sp>
      <p:pic>
        <p:nvPicPr>
          <p:cNvPr id="10" name="Picture 2" descr="R:\Deco\Aktualis_termekfotok\_FullPortfolio\Sadolin Velvet\Sadolin Velvet TC 0,75l 3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211" y="9867237"/>
            <a:ext cx="726468" cy="100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106" y="8748623"/>
            <a:ext cx="756988" cy="892537"/>
          </a:xfrm>
          <a:prstGeom prst="rect">
            <a:avLst/>
          </a:prstGeom>
        </p:spPr>
      </p:pic>
      <p:sp>
        <p:nvSpPr>
          <p:cNvPr id="4" name="TextBox 15">
            <a:extLst>
              <a:ext uri="{FF2B5EF4-FFF2-40B4-BE49-F238E27FC236}">
                <a16:creationId xmlns:a16="http://schemas.microsoft.com/office/drawing/2014/main" id="{CCF7F16B-4906-1179-E8EE-937CC7AD68B2}"/>
              </a:ext>
            </a:extLst>
          </p:cNvPr>
          <p:cNvSpPr txBox="1"/>
          <p:nvPr/>
        </p:nvSpPr>
        <p:spPr>
          <a:xfrm>
            <a:off x="192088" y="4031371"/>
            <a:ext cx="2420821" cy="738648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hu-HU" sz="1800" dirty="0">
                <a:solidFill>
                  <a:srgbClr val="012169"/>
                </a:solidFill>
              </a:rPr>
              <a:t>Dulux </a:t>
            </a:r>
            <a:r>
              <a:rPr lang="hu-HU" sz="1800" dirty="0" err="1">
                <a:solidFill>
                  <a:srgbClr val="012169"/>
                </a:solidFill>
              </a:rPr>
              <a:t>Perfect</a:t>
            </a:r>
            <a:r>
              <a:rPr lang="hu-HU" sz="1800" dirty="0">
                <a:solidFill>
                  <a:srgbClr val="012169"/>
                </a:solidFill>
              </a:rPr>
              <a:t> Matt</a:t>
            </a:r>
          </a:p>
          <a:p>
            <a:r>
              <a:rPr lang="hu-HU" sz="1200" dirty="0">
                <a:solidFill>
                  <a:srgbClr val="012169"/>
                </a:solidFill>
              </a:rPr>
              <a:t>kiadós, mosható, beltéri falfesték</a:t>
            </a:r>
          </a:p>
          <a:p>
            <a:r>
              <a:rPr lang="hu-HU" sz="1200" dirty="0">
                <a:solidFill>
                  <a:srgbClr val="002060"/>
                </a:solidFill>
              </a:rPr>
              <a:t>Kiadósság: </a:t>
            </a:r>
            <a:r>
              <a:rPr lang="hu-HU" sz="1200" dirty="0" err="1">
                <a:solidFill>
                  <a:srgbClr val="002060"/>
                </a:solidFill>
              </a:rPr>
              <a:t>max</a:t>
            </a:r>
            <a:r>
              <a:rPr lang="hu-HU" sz="1200" dirty="0">
                <a:solidFill>
                  <a:srgbClr val="002060"/>
                </a:solidFill>
              </a:rPr>
              <a:t>. 17 m</a:t>
            </a:r>
            <a:r>
              <a:rPr lang="hu-HU" sz="1200" baseline="30000" dirty="0">
                <a:solidFill>
                  <a:srgbClr val="002060"/>
                </a:solidFill>
              </a:rPr>
              <a:t>2</a:t>
            </a:r>
            <a:r>
              <a:rPr lang="hu-HU" sz="1200" dirty="0">
                <a:solidFill>
                  <a:srgbClr val="002060"/>
                </a:solidFill>
              </a:rPr>
              <a:t>/L</a:t>
            </a:r>
            <a:endParaRPr lang="hu-HU" sz="1200" dirty="0">
              <a:solidFill>
                <a:srgbClr val="012169"/>
              </a:solidFill>
            </a:endParaRPr>
          </a:p>
        </p:txBody>
      </p:sp>
      <p:graphicFrame>
        <p:nvGraphicFramePr>
          <p:cNvPr id="6" name="Table 34">
            <a:extLst>
              <a:ext uri="{FF2B5EF4-FFF2-40B4-BE49-F238E27FC236}">
                <a16:creationId xmlns:a16="http://schemas.microsoft.com/office/drawing/2014/main" id="{F568A5EA-B9A3-94A0-D3DA-347CB78EE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970259"/>
              </p:ext>
            </p:extLst>
          </p:nvPr>
        </p:nvGraphicFramePr>
        <p:xfrm>
          <a:off x="6056137" y="2992349"/>
          <a:ext cx="3335825" cy="757896"/>
        </p:xfrm>
        <a:graphic>
          <a:graphicData uri="http://schemas.openxmlformats.org/drawingml/2006/table">
            <a:tbl>
              <a:tblPr firstRow="1" firstCol="1" bandRow="1"/>
              <a:tblGrid>
                <a:gridCol w="1086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6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2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395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0,9 L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7 299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8 110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34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2,18 L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14 990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6 876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395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*9,0 L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33 990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3776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Szövegdoboz 6">
            <a:extLst>
              <a:ext uri="{FF2B5EF4-FFF2-40B4-BE49-F238E27FC236}">
                <a16:creationId xmlns:a16="http://schemas.microsoft.com/office/drawing/2014/main" id="{F0256583-1AC5-0E4B-EA8D-52A0F4DB5DE1}"/>
              </a:ext>
            </a:extLst>
          </p:cNvPr>
          <p:cNvSpPr txBox="1"/>
          <p:nvPr/>
        </p:nvSpPr>
        <p:spPr>
          <a:xfrm>
            <a:off x="7782562" y="11910283"/>
            <a:ext cx="1892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*csak </a:t>
            </a:r>
            <a:r>
              <a:rPr lang="hu-HU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Light</a:t>
            </a:r>
            <a:r>
              <a:rPr lang="hu-HU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bázis (világos színek)</a:t>
            </a:r>
          </a:p>
        </p:txBody>
      </p:sp>
      <p:graphicFrame>
        <p:nvGraphicFramePr>
          <p:cNvPr id="9" name="Table 34">
            <a:extLst>
              <a:ext uri="{FF2B5EF4-FFF2-40B4-BE49-F238E27FC236}">
                <a16:creationId xmlns:a16="http://schemas.microsoft.com/office/drawing/2014/main" id="{386EA697-7E27-C4DF-E142-C51757D5C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715387"/>
              </p:ext>
            </p:extLst>
          </p:nvPr>
        </p:nvGraphicFramePr>
        <p:xfrm>
          <a:off x="6069389" y="1828217"/>
          <a:ext cx="3346730" cy="505264"/>
        </p:xfrm>
        <a:graphic>
          <a:graphicData uri="http://schemas.openxmlformats.org/drawingml/2006/table">
            <a:tbl>
              <a:tblPr firstRow="1" firstCol="1" bandRow="1"/>
              <a:tblGrid>
                <a:gridCol w="1086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395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0,9 L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6 490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7 211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34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2,2 L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11 990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5 450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Picture 11" descr="A bucket of paint with a black background&#10;&#10;Description automatically generated">
            <a:extLst>
              <a:ext uri="{FF2B5EF4-FFF2-40B4-BE49-F238E27FC236}">
                <a16:creationId xmlns:a16="http://schemas.microsoft.com/office/drawing/2014/main" id="{39A62D60-5AB6-924F-5A9E-7949DE7432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3" b="10168"/>
          <a:stretch/>
        </p:blipFill>
        <p:spPr>
          <a:xfrm>
            <a:off x="4197544" y="2984470"/>
            <a:ext cx="1215124" cy="936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CB008AE-8A62-C2EA-47F3-4A502ADF8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1" b="8006"/>
          <a:stretch/>
        </p:blipFill>
        <p:spPr bwMode="auto">
          <a:xfrm>
            <a:off x="4273254" y="1832361"/>
            <a:ext cx="1054687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1B9CB027-2BB9-4A74-4C29-CD6808255F45}"/>
              </a:ext>
            </a:extLst>
          </p:cNvPr>
          <p:cNvSpPr txBox="1"/>
          <p:nvPr/>
        </p:nvSpPr>
        <p:spPr>
          <a:xfrm>
            <a:off x="200436" y="1720850"/>
            <a:ext cx="2648448" cy="954091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hu-HU" sz="1800" dirty="0">
                <a:solidFill>
                  <a:srgbClr val="012169"/>
                </a:solidFill>
              </a:rPr>
              <a:t>Dulux </a:t>
            </a:r>
            <a:r>
              <a:rPr lang="hu-HU" sz="1800" dirty="0" err="1">
                <a:solidFill>
                  <a:srgbClr val="012169"/>
                </a:solidFill>
              </a:rPr>
              <a:t>EasyCare</a:t>
            </a:r>
            <a:r>
              <a:rPr lang="hu-HU" sz="1800" dirty="0">
                <a:solidFill>
                  <a:srgbClr val="012169"/>
                </a:solidFill>
              </a:rPr>
              <a:t>+</a:t>
            </a:r>
          </a:p>
          <a:p>
            <a:r>
              <a:rPr lang="hu-HU" sz="1200" dirty="0">
                <a:solidFill>
                  <a:schemeClr val="bg1"/>
                </a:solidFill>
                <a:highlight>
                  <a:srgbClr val="000080"/>
                </a:highlight>
              </a:rPr>
              <a:t>FOLTÁLLÓ+KOPÁSBIZTOS</a:t>
            </a:r>
          </a:p>
          <a:p>
            <a:r>
              <a:rPr lang="hu-HU" sz="1200" dirty="0">
                <a:solidFill>
                  <a:srgbClr val="012169"/>
                </a:solidFill>
              </a:rPr>
              <a:t>kopásálló, dörzsálló, beltéri falfesték</a:t>
            </a:r>
          </a:p>
          <a:p>
            <a:r>
              <a:rPr lang="hu-HU" sz="1200" dirty="0">
                <a:solidFill>
                  <a:srgbClr val="002060"/>
                </a:solidFill>
              </a:rPr>
              <a:t>Kiadósság: </a:t>
            </a:r>
            <a:r>
              <a:rPr lang="hu-HU" sz="1200" dirty="0" err="1">
                <a:solidFill>
                  <a:srgbClr val="002060"/>
                </a:solidFill>
              </a:rPr>
              <a:t>max</a:t>
            </a:r>
            <a:r>
              <a:rPr lang="hu-HU" sz="1200" dirty="0">
                <a:solidFill>
                  <a:srgbClr val="002060"/>
                </a:solidFill>
              </a:rPr>
              <a:t>. 16 m</a:t>
            </a:r>
            <a:r>
              <a:rPr lang="hu-HU" sz="1200" baseline="30000" dirty="0">
                <a:solidFill>
                  <a:srgbClr val="002060"/>
                </a:solidFill>
              </a:rPr>
              <a:t>2</a:t>
            </a:r>
            <a:r>
              <a:rPr lang="hu-HU" sz="1200" dirty="0">
                <a:solidFill>
                  <a:srgbClr val="002060"/>
                </a:solidFill>
              </a:rPr>
              <a:t>/L</a:t>
            </a:r>
            <a:endParaRPr lang="hu-HU" sz="1200" dirty="0">
              <a:solidFill>
                <a:srgbClr val="012169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D836F27-60D0-D32E-32FA-B58461C2DB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4223"/>
            <a:ext cx="9601200" cy="1615440"/>
          </a:xfrm>
          <a:prstGeom prst="rect">
            <a:avLst/>
          </a:prstGeom>
        </p:spPr>
      </p:pic>
      <p:cxnSp>
        <p:nvCxnSpPr>
          <p:cNvPr id="27" name="Straight Connector 28">
            <a:extLst>
              <a:ext uri="{FF2B5EF4-FFF2-40B4-BE49-F238E27FC236}">
                <a16:creationId xmlns:a16="http://schemas.microsoft.com/office/drawing/2014/main" id="{A284FD8A-6688-7C3E-F44F-5F89AB2F3B2C}"/>
              </a:ext>
            </a:extLst>
          </p:cNvPr>
          <p:cNvCxnSpPr/>
          <p:nvPr/>
        </p:nvCxnSpPr>
        <p:spPr>
          <a:xfrm>
            <a:off x="-198619" y="4023788"/>
            <a:ext cx="99000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8">
            <a:extLst>
              <a:ext uri="{FF2B5EF4-FFF2-40B4-BE49-F238E27FC236}">
                <a16:creationId xmlns:a16="http://schemas.microsoft.com/office/drawing/2014/main" id="{E3E672D0-55F6-1EED-678C-AB131C4FF9AB}"/>
              </a:ext>
            </a:extLst>
          </p:cNvPr>
          <p:cNvCxnSpPr/>
          <p:nvPr/>
        </p:nvCxnSpPr>
        <p:spPr>
          <a:xfrm>
            <a:off x="-219257" y="5176838"/>
            <a:ext cx="99000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2C92E19-3FC4-298F-0A11-A4AEF8AD604D}"/>
              </a:ext>
            </a:extLst>
          </p:cNvPr>
          <p:cNvCxnSpPr/>
          <p:nvPr/>
        </p:nvCxnSpPr>
        <p:spPr>
          <a:xfrm>
            <a:off x="-219257" y="8632825"/>
            <a:ext cx="99000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le 34">
            <a:extLst>
              <a:ext uri="{FF2B5EF4-FFF2-40B4-BE49-F238E27FC236}">
                <a16:creationId xmlns:a16="http://schemas.microsoft.com/office/drawing/2014/main" id="{2241630F-F11A-2342-154D-F47B2FA689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354898"/>
              </p:ext>
            </p:extLst>
          </p:nvPr>
        </p:nvGraphicFramePr>
        <p:xfrm>
          <a:off x="6073854" y="1456881"/>
          <a:ext cx="3346730" cy="227395"/>
        </p:xfrm>
        <a:graphic>
          <a:graphicData uri="http://schemas.openxmlformats.org/drawingml/2006/table">
            <a:tbl>
              <a:tblPr firstRow="1" firstCol="1" bandRow="1"/>
              <a:tblGrid>
                <a:gridCol w="1086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39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Kiszerelés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Ft / db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Ft / L</a:t>
                      </a:r>
                      <a:endParaRPr lang="hu-HU" sz="1400" b="0" i="0" u="none" strike="noStrike" baseline="300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2" name="Straight Connector 28">
            <a:extLst>
              <a:ext uri="{FF2B5EF4-FFF2-40B4-BE49-F238E27FC236}">
                <a16:creationId xmlns:a16="http://schemas.microsoft.com/office/drawing/2014/main" id="{02A6368B-8475-CCB2-AC14-7689E0AA187E}"/>
              </a:ext>
            </a:extLst>
          </p:cNvPr>
          <p:cNvCxnSpPr/>
          <p:nvPr/>
        </p:nvCxnSpPr>
        <p:spPr>
          <a:xfrm>
            <a:off x="-161397" y="1720850"/>
            <a:ext cx="99000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01C19962-3FBB-824A-4577-5D44ACAFFF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2090184"/>
            <a:ext cx="9601200" cy="71932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06D096A-81EC-7CCF-2692-B9069BD112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3532344" y="8743376"/>
            <a:ext cx="360000" cy="360000"/>
          </a:xfrm>
          <a:prstGeom prst="round1Rect">
            <a:avLst>
              <a:gd name="adj" fmla="val 41123"/>
            </a:avLst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6E583F5-8D50-0999-717B-7EF1C4AD15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3141990" y="8749139"/>
            <a:ext cx="360000" cy="348475"/>
          </a:xfrm>
          <a:prstGeom prst="flowChartDelay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A2E402F-1136-2890-1DDC-3079F1DA9E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3156059" y="9893300"/>
            <a:ext cx="360000" cy="360000"/>
          </a:xfrm>
          <a:prstGeom prst="round1Rect">
            <a:avLst>
              <a:gd name="adj" fmla="val 41123"/>
            </a:avLst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A5DD3CB-5059-BF77-FAAA-C6360C4D4D9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25544"/>
          <a:stretch/>
        </p:blipFill>
        <p:spPr>
          <a:xfrm>
            <a:off x="3138095" y="1837193"/>
            <a:ext cx="360000" cy="362629"/>
          </a:xfrm>
          <a:prstGeom prst="round2DiagRect">
            <a:avLst>
              <a:gd name="adj1" fmla="val 2752"/>
              <a:gd name="adj2" fmla="val 21097"/>
            </a:avLst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096F3F9-ECD9-FBB9-3774-C71D23F7046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25544"/>
          <a:stretch/>
        </p:blipFill>
        <p:spPr>
          <a:xfrm>
            <a:off x="3132808" y="2979930"/>
            <a:ext cx="360000" cy="362629"/>
          </a:xfrm>
          <a:prstGeom prst="round2DiagRect">
            <a:avLst>
              <a:gd name="adj1" fmla="val 2752"/>
              <a:gd name="adj2" fmla="val 21097"/>
            </a:avLst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8410378-5858-F7A8-658A-994A91D08A3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25544"/>
          <a:stretch/>
        </p:blipFill>
        <p:spPr>
          <a:xfrm>
            <a:off x="3135206" y="4124327"/>
            <a:ext cx="360000" cy="362629"/>
          </a:xfrm>
          <a:prstGeom prst="round2DiagRect">
            <a:avLst>
              <a:gd name="adj1" fmla="val 2752"/>
              <a:gd name="adj2" fmla="val 21097"/>
            </a:avLst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9915C4E-46A9-6BF6-EBA8-77FAF917D52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25544"/>
          <a:stretch/>
        </p:blipFill>
        <p:spPr>
          <a:xfrm>
            <a:off x="3188454" y="6474946"/>
            <a:ext cx="360000" cy="362629"/>
          </a:xfrm>
          <a:prstGeom prst="round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7F85102-CA05-9353-580B-3004E8E70F7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25544"/>
          <a:stretch/>
        </p:blipFill>
        <p:spPr>
          <a:xfrm>
            <a:off x="3183817" y="5315957"/>
            <a:ext cx="360000" cy="362629"/>
          </a:xfrm>
          <a:prstGeom prst="round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E2C29C-1C46-ADE9-1691-0A2FFF3A981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4097" b="5295"/>
          <a:stretch/>
        </p:blipFill>
        <p:spPr>
          <a:xfrm>
            <a:off x="4303036" y="6476210"/>
            <a:ext cx="1097889" cy="93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1D1260-0505-37AC-2E45-F92E7E70F38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18251" b="19258"/>
          <a:stretch/>
        </p:blipFill>
        <p:spPr>
          <a:xfrm>
            <a:off x="4203537" y="5305348"/>
            <a:ext cx="1260000" cy="787391"/>
          </a:xfrm>
          <a:prstGeom prst="rect">
            <a:avLst/>
          </a:prstGeom>
        </p:spPr>
      </p:pic>
      <p:graphicFrame>
        <p:nvGraphicFramePr>
          <p:cNvPr id="5" name="Table 34">
            <a:extLst>
              <a:ext uri="{FF2B5EF4-FFF2-40B4-BE49-F238E27FC236}">
                <a16:creationId xmlns:a16="http://schemas.microsoft.com/office/drawing/2014/main" id="{A8B24500-8E6A-2447-A46F-C85DD97C1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245704"/>
              </p:ext>
            </p:extLst>
          </p:nvPr>
        </p:nvGraphicFramePr>
        <p:xfrm>
          <a:off x="6111885" y="6474946"/>
          <a:ext cx="3346730" cy="1010528"/>
        </p:xfrm>
        <a:graphic>
          <a:graphicData uri="http://schemas.openxmlformats.org/drawingml/2006/table">
            <a:tbl>
              <a:tblPr firstRow="1" firstCol="1" bandRow="1"/>
              <a:tblGrid>
                <a:gridCol w="1086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395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0,9 L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5 799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6 443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34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2,5 L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Nem elérhető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16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395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4,5 L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21 990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4 886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395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9,0 L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33 990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776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857E275-91B2-FC16-CFAF-0CCE34F4D3D9}"/>
              </a:ext>
            </a:extLst>
          </p:cNvPr>
          <p:cNvSpPr txBox="1"/>
          <p:nvPr/>
        </p:nvSpPr>
        <p:spPr>
          <a:xfrm>
            <a:off x="3141466" y="6836613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kültér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2E25FA-A646-57F1-4C4A-1F6D04BB2FDF}"/>
              </a:ext>
            </a:extLst>
          </p:cNvPr>
          <p:cNvSpPr txBox="1"/>
          <p:nvPr/>
        </p:nvSpPr>
        <p:spPr>
          <a:xfrm>
            <a:off x="3108984" y="4460399"/>
            <a:ext cx="4587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beltér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29DF53-90C8-5943-5B5E-1983924DBD3B}"/>
              </a:ext>
            </a:extLst>
          </p:cNvPr>
          <p:cNvSpPr txBox="1"/>
          <p:nvPr/>
        </p:nvSpPr>
        <p:spPr>
          <a:xfrm>
            <a:off x="3103050" y="3316002"/>
            <a:ext cx="4587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beltér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C8D377-1FFC-9E88-5832-538BED56B790}"/>
              </a:ext>
            </a:extLst>
          </p:cNvPr>
          <p:cNvSpPr txBox="1"/>
          <p:nvPr/>
        </p:nvSpPr>
        <p:spPr>
          <a:xfrm>
            <a:off x="3107481" y="2193464"/>
            <a:ext cx="4587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beltér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82B080-A16A-4D4B-4532-B03303A3D4C0}"/>
              </a:ext>
            </a:extLst>
          </p:cNvPr>
          <p:cNvSpPr txBox="1"/>
          <p:nvPr/>
        </p:nvSpPr>
        <p:spPr>
          <a:xfrm>
            <a:off x="3183276" y="9100207"/>
            <a:ext cx="6655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bel-/</a:t>
            </a:r>
            <a:r>
              <a:rPr lang="hu-HU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kültér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F19AA0-1EF9-42D8-3D5C-CD16DBED17E1}"/>
              </a:ext>
            </a:extLst>
          </p:cNvPr>
          <p:cNvSpPr txBox="1"/>
          <p:nvPr/>
        </p:nvSpPr>
        <p:spPr>
          <a:xfrm>
            <a:off x="3127924" y="10255767"/>
            <a:ext cx="4587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beltér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024A9D-7FE6-759B-4FDB-485262F36242}"/>
              </a:ext>
            </a:extLst>
          </p:cNvPr>
          <p:cNvSpPr txBox="1"/>
          <p:nvPr/>
        </p:nvSpPr>
        <p:spPr>
          <a:xfrm>
            <a:off x="3154059" y="5659929"/>
            <a:ext cx="4587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beltér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9" name="Straight Connector 28">
            <a:extLst>
              <a:ext uri="{FF2B5EF4-FFF2-40B4-BE49-F238E27FC236}">
                <a16:creationId xmlns:a16="http://schemas.microsoft.com/office/drawing/2014/main" id="{577B9BFD-5DC8-3A7A-5E2C-80024E6CC588}"/>
              </a:ext>
            </a:extLst>
          </p:cNvPr>
          <p:cNvCxnSpPr/>
          <p:nvPr/>
        </p:nvCxnSpPr>
        <p:spPr>
          <a:xfrm>
            <a:off x="-280248" y="7480300"/>
            <a:ext cx="99000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5">
            <a:extLst>
              <a:ext uri="{FF2B5EF4-FFF2-40B4-BE49-F238E27FC236}">
                <a16:creationId xmlns:a16="http://schemas.microsoft.com/office/drawing/2014/main" id="{2997C119-D008-684C-4650-06E6C3A699A0}"/>
              </a:ext>
            </a:extLst>
          </p:cNvPr>
          <p:cNvSpPr txBox="1"/>
          <p:nvPr/>
        </p:nvSpPr>
        <p:spPr>
          <a:xfrm>
            <a:off x="167364" y="10951091"/>
            <a:ext cx="2133883" cy="923314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hu-HU" sz="1800" dirty="0" err="1">
                <a:solidFill>
                  <a:srgbClr val="012169"/>
                </a:solidFill>
              </a:rPr>
              <a:t>Dulux</a:t>
            </a:r>
            <a:r>
              <a:rPr lang="hu-HU" sz="1800" dirty="0">
                <a:solidFill>
                  <a:srgbClr val="012169"/>
                </a:solidFill>
              </a:rPr>
              <a:t> </a:t>
            </a:r>
            <a:r>
              <a:rPr lang="hu-HU" sz="1800" dirty="0" err="1">
                <a:solidFill>
                  <a:srgbClr val="012169"/>
                </a:solidFill>
              </a:rPr>
              <a:t>Resist</a:t>
            </a:r>
            <a:r>
              <a:rPr lang="hu-HU" sz="1800" dirty="0">
                <a:solidFill>
                  <a:srgbClr val="012169"/>
                </a:solidFill>
              </a:rPr>
              <a:t> </a:t>
            </a:r>
            <a:r>
              <a:rPr lang="hu-HU" sz="1800" dirty="0" err="1">
                <a:solidFill>
                  <a:srgbClr val="012169"/>
                </a:solidFill>
              </a:rPr>
              <a:t>Gloss</a:t>
            </a:r>
            <a:endParaRPr lang="hu-HU" sz="2400" dirty="0">
              <a:solidFill>
                <a:srgbClr val="012169"/>
              </a:solidFill>
            </a:endParaRPr>
          </a:p>
          <a:p>
            <a:r>
              <a:rPr lang="hu-HU" sz="1200" dirty="0">
                <a:solidFill>
                  <a:srgbClr val="012169"/>
                </a:solidFill>
              </a:rPr>
              <a:t>zománcfesték</a:t>
            </a:r>
          </a:p>
          <a:p>
            <a:r>
              <a:rPr lang="hu-HU" sz="1200" dirty="0">
                <a:solidFill>
                  <a:srgbClr val="012169"/>
                </a:solidFill>
              </a:rPr>
              <a:t>oldószeres, fényes felület</a:t>
            </a:r>
          </a:p>
          <a:p>
            <a:r>
              <a:rPr lang="hu-HU" sz="1200" dirty="0">
                <a:solidFill>
                  <a:srgbClr val="002060"/>
                </a:solidFill>
              </a:rPr>
              <a:t>Kiadósság: 13 m</a:t>
            </a:r>
            <a:r>
              <a:rPr lang="hu-HU" sz="1200" baseline="30000" dirty="0">
                <a:solidFill>
                  <a:srgbClr val="002060"/>
                </a:solidFill>
              </a:rPr>
              <a:t>2</a:t>
            </a:r>
            <a:r>
              <a:rPr lang="hu-HU" sz="1200" dirty="0">
                <a:solidFill>
                  <a:srgbClr val="002060"/>
                </a:solidFill>
              </a:rPr>
              <a:t>/L</a:t>
            </a:r>
            <a:endParaRPr lang="hu-HU" sz="1200" dirty="0">
              <a:solidFill>
                <a:srgbClr val="012169"/>
              </a:solidFill>
            </a:endParaRPr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004D7438-C183-78E9-F359-67471177E744}"/>
              </a:ext>
            </a:extLst>
          </p:cNvPr>
          <p:cNvCxnSpPr/>
          <p:nvPr/>
        </p:nvCxnSpPr>
        <p:spPr>
          <a:xfrm>
            <a:off x="-219257" y="6328792"/>
            <a:ext cx="99000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5">
            <a:extLst>
              <a:ext uri="{FF2B5EF4-FFF2-40B4-BE49-F238E27FC236}">
                <a16:creationId xmlns:a16="http://schemas.microsoft.com/office/drawing/2014/main" id="{5B9234DE-D1CC-BAB9-7D37-6998EB6DFA00}"/>
              </a:ext>
            </a:extLst>
          </p:cNvPr>
          <p:cNvSpPr txBox="1"/>
          <p:nvPr/>
        </p:nvSpPr>
        <p:spPr>
          <a:xfrm>
            <a:off x="238482" y="6362140"/>
            <a:ext cx="2309252" cy="1015647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hu-HU" sz="1800" dirty="0">
                <a:solidFill>
                  <a:srgbClr val="012169"/>
                </a:solidFill>
              </a:rPr>
              <a:t>Dulux </a:t>
            </a:r>
            <a:r>
              <a:rPr lang="hu-HU" sz="1800" dirty="0" err="1">
                <a:solidFill>
                  <a:srgbClr val="012169"/>
                </a:solidFill>
              </a:rPr>
              <a:t>Weathershield</a:t>
            </a:r>
            <a:endParaRPr lang="hu-HU" sz="1800" dirty="0">
              <a:solidFill>
                <a:srgbClr val="012169"/>
              </a:solidFill>
            </a:endParaRPr>
          </a:p>
          <a:p>
            <a:r>
              <a:rPr lang="hu-HU" sz="1800" dirty="0" err="1">
                <a:solidFill>
                  <a:srgbClr val="012169"/>
                </a:solidFill>
              </a:rPr>
              <a:t>Complete</a:t>
            </a:r>
            <a:r>
              <a:rPr lang="hu-HU" sz="1800" dirty="0">
                <a:solidFill>
                  <a:srgbClr val="012169"/>
                </a:solidFill>
              </a:rPr>
              <a:t> </a:t>
            </a:r>
            <a:r>
              <a:rPr lang="hu-HU" sz="1800" dirty="0" err="1">
                <a:solidFill>
                  <a:srgbClr val="012169"/>
                </a:solidFill>
              </a:rPr>
              <a:t>Protection</a:t>
            </a:r>
            <a:endParaRPr lang="hu-HU" sz="2400" dirty="0">
              <a:solidFill>
                <a:srgbClr val="012169"/>
              </a:solidFill>
            </a:endParaRPr>
          </a:p>
          <a:p>
            <a:r>
              <a:rPr lang="hu-HU" sz="1200" dirty="0">
                <a:solidFill>
                  <a:srgbClr val="012169"/>
                </a:solidFill>
              </a:rPr>
              <a:t>homlokzatfesték, </a:t>
            </a:r>
          </a:p>
          <a:p>
            <a:r>
              <a:rPr lang="hu-HU" sz="1200" dirty="0">
                <a:solidFill>
                  <a:srgbClr val="002060"/>
                </a:solidFill>
              </a:rPr>
              <a:t>Kiadósság: </a:t>
            </a:r>
            <a:r>
              <a:rPr lang="hu-HU" sz="1200" dirty="0" err="1">
                <a:solidFill>
                  <a:srgbClr val="002060"/>
                </a:solidFill>
              </a:rPr>
              <a:t>max</a:t>
            </a:r>
            <a:r>
              <a:rPr lang="hu-HU" sz="1200" dirty="0">
                <a:solidFill>
                  <a:srgbClr val="002060"/>
                </a:solidFill>
              </a:rPr>
              <a:t>. 8 m</a:t>
            </a:r>
            <a:r>
              <a:rPr lang="hu-HU" sz="1200" baseline="30000" dirty="0">
                <a:solidFill>
                  <a:srgbClr val="002060"/>
                </a:solidFill>
              </a:rPr>
              <a:t>2</a:t>
            </a:r>
            <a:r>
              <a:rPr lang="hu-HU" sz="1200" dirty="0">
                <a:solidFill>
                  <a:srgbClr val="002060"/>
                </a:solidFill>
              </a:rPr>
              <a:t>/L</a:t>
            </a:r>
            <a:endParaRPr lang="hu-HU" sz="1200" dirty="0">
              <a:solidFill>
                <a:srgbClr val="012169"/>
              </a:solidFill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58DBCF1-B09C-63DD-D4D2-70EC203EC1B0}"/>
              </a:ext>
            </a:extLst>
          </p:cNvPr>
          <p:cNvCxnSpPr/>
          <p:nvPr/>
        </p:nvCxnSpPr>
        <p:spPr>
          <a:xfrm>
            <a:off x="-149403" y="9785350"/>
            <a:ext cx="99000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D1954EC-0AEF-1F62-DE0B-5EBE84FE2963}"/>
              </a:ext>
            </a:extLst>
          </p:cNvPr>
          <p:cNvCxnSpPr/>
          <p:nvPr/>
        </p:nvCxnSpPr>
        <p:spPr>
          <a:xfrm>
            <a:off x="-219257" y="10937875"/>
            <a:ext cx="99000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Table 34">
            <a:extLst>
              <a:ext uri="{FF2B5EF4-FFF2-40B4-BE49-F238E27FC236}">
                <a16:creationId xmlns:a16="http://schemas.microsoft.com/office/drawing/2014/main" id="{0F918535-AEB6-1EAE-0D9B-F9D093A3F6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084720"/>
              </p:ext>
            </p:extLst>
          </p:nvPr>
        </p:nvGraphicFramePr>
        <p:xfrm>
          <a:off x="6111885" y="7622536"/>
          <a:ext cx="3346730" cy="505264"/>
        </p:xfrm>
        <a:graphic>
          <a:graphicData uri="http://schemas.openxmlformats.org/drawingml/2006/table">
            <a:tbl>
              <a:tblPr firstRow="1" firstCol="1" bandRow="1"/>
              <a:tblGrid>
                <a:gridCol w="1086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395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0,75 L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7 779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10 398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34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2,5 L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22 990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9 196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7" name="Table 34">
            <a:extLst>
              <a:ext uri="{FF2B5EF4-FFF2-40B4-BE49-F238E27FC236}">
                <a16:creationId xmlns:a16="http://schemas.microsoft.com/office/drawing/2014/main" id="{A7E85102-5456-679A-1A6E-6B41A4EB0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542143"/>
              </p:ext>
            </p:extLst>
          </p:nvPr>
        </p:nvGraphicFramePr>
        <p:xfrm>
          <a:off x="6045232" y="11059751"/>
          <a:ext cx="3346730" cy="505264"/>
        </p:xfrm>
        <a:graphic>
          <a:graphicData uri="http://schemas.openxmlformats.org/drawingml/2006/table">
            <a:tbl>
              <a:tblPr firstRow="1" firstCol="1" bandRow="1"/>
              <a:tblGrid>
                <a:gridCol w="1086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395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0,7 L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6 399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9 141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34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2,5 L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15 990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6 396</a:t>
                      </a:r>
                    </a:p>
                  </a:txBody>
                  <a:tcPr marL="9525" marR="9525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3" name="Picture 62">
            <a:extLst>
              <a:ext uri="{FF2B5EF4-FFF2-40B4-BE49-F238E27FC236}">
                <a16:creationId xmlns:a16="http://schemas.microsoft.com/office/drawing/2014/main" id="{DF8601E6-0596-9E94-F27E-9E3F79F11E2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" b="813"/>
          <a:stretch/>
        </p:blipFill>
        <p:spPr>
          <a:xfrm>
            <a:off x="4181823" y="7422054"/>
            <a:ext cx="1348946" cy="1327011"/>
          </a:xfrm>
          <a:prstGeom prst="rect">
            <a:avLst/>
          </a:prstGeom>
        </p:spPr>
      </p:pic>
      <p:pic>
        <p:nvPicPr>
          <p:cNvPr id="26" name="Kép 25" descr="A képen szöveg, címke, Bádog, palack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E019122E-1BFB-D43E-A777-475EF835B4D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15" y="10959463"/>
            <a:ext cx="913137" cy="1122134"/>
          </a:xfrm>
          <a:prstGeom prst="rect">
            <a:avLst/>
          </a:prstGeom>
        </p:spPr>
      </p:pic>
      <p:pic>
        <p:nvPicPr>
          <p:cNvPr id="30" name="Picture 37">
            <a:extLst>
              <a:ext uri="{FF2B5EF4-FFF2-40B4-BE49-F238E27FC236}">
                <a16:creationId xmlns:a16="http://schemas.microsoft.com/office/drawing/2014/main" id="{060E7CE9-33E7-058F-F585-3EB6F2386F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3094571" y="11065270"/>
            <a:ext cx="360000" cy="348475"/>
          </a:xfrm>
          <a:prstGeom prst="flowChartDelay">
            <a:avLst/>
          </a:prstGeom>
        </p:spPr>
      </p:pic>
      <p:pic>
        <p:nvPicPr>
          <p:cNvPr id="39" name="Picture 34">
            <a:extLst>
              <a:ext uri="{FF2B5EF4-FFF2-40B4-BE49-F238E27FC236}">
                <a16:creationId xmlns:a16="http://schemas.microsoft.com/office/drawing/2014/main" id="{D9D9C790-AF4C-D9F1-D7D0-4F39CA5C50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3533208" y="11058490"/>
            <a:ext cx="360000" cy="360000"/>
          </a:xfrm>
          <a:prstGeom prst="round1Rect">
            <a:avLst>
              <a:gd name="adj" fmla="val 41123"/>
            </a:avLst>
          </a:prstGeom>
        </p:spPr>
      </p:pic>
      <p:sp>
        <p:nvSpPr>
          <p:cNvPr id="52" name="Szövegdoboz 51">
            <a:extLst>
              <a:ext uri="{FF2B5EF4-FFF2-40B4-BE49-F238E27FC236}">
                <a16:creationId xmlns:a16="http://schemas.microsoft.com/office/drawing/2014/main" id="{F5BB1578-411A-63A9-C805-70D4A1FE5194}"/>
              </a:ext>
            </a:extLst>
          </p:cNvPr>
          <p:cNvSpPr txBox="1"/>
          <p:nvPr/>
        </p:nvSpPr>
        <p:spPr>
          <a:xfrm>
            <a:off x="3172353" y="11409723"/>
            <a:ext cx="8722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bel-/</a:t>
            </a:r>
            <a:r>
              <a:rPr lang="hu-HU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kültér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4" name="Picture 37">
            <a:extLst>
              <a:ext uri="{FF2B5EF4-FFF2-40B4-BE49-F238E27FC236}">
                <a16:creationId xmlns:a16="http://schemas.microsoft.com/office/drawing/2014/main" id="{16E14ECD-55C4-9CCD-45D7-42FDB47C44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3181044" y="7612309"/>
            <a:ext cx="360000" cy="348475"/>
          </a:xfrm>
          <a:prstGeom prst="flowChartDelay">
            <a:avLst/>
          </a:prstGeom>
        </p:spPr>
      </p:pic>
      <p:sp>
        <p:nvSpPr>
          <p:cNvPr id="66" name="Szövegdoboz 65">
            <a:extLst>
              <a:ext uri="{FF2B5EF4-FFF2-40B4-BE49-F238E27FC236}">
                <a16:creationId xmlns:a16="http://schemas.microsoft.com/office/drawing/2014/main" id="{BA843A80-2510-8166-9748-C1B5E5B60FA1}"/>
              </a:ext>
            </a:extLst>
          </p:cNvPr>
          <p:cNvSpPr txBox="1"/>
          <p:nvPr/>
        </p:nvSpPr>
        <p:spPr>
          <a:xfrm>
            <a:off x="3010111" y="8001032"/>
            <a:ext cx="76216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bel-/</a:t>
            </a:r>
            <a:r>
              <a:rPr lang="hu-HU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kültér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819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B6BEA62DA955FD48BBB8C5FCA3C5BBE2" ma:contentTypeVersion="14" ma:contentTypeDescription="Új dokumentum létrehozása." ma:contentTypeScope="" ma:versionID="6d4513b01287479324ab44ac50532e28">
  <xsd:schema xmlns:xsd="http://www.w3.org/2001/XMLSchema" xmlns:xs="http://www.w3.org/2001/XMLSchema" xmlns:p="http://schemas.microsoft.com/office/2006/metadata/properties" xmlns:ns2="04fb8e1d-8fbd-4db8-8b41-ce26858d3ab9" xmlns:ns3="fc870258-2a4b-479e-a135-dca177f2c040" targetNamespace="http://schemas.microsoft.com/office/2006/metadata/properties" ma:root="true" ma:fieldsID="36191ea6760f4dcbe25f44d5aab03a68" ns2:_="" ns3:_="">
    <xsd:import namespace="04fb8e1d-8fbd-4db8-8b41-ce26858d3ab9"/>
    <xsd:import namespace="fc870258-2a4b-479e-a135-dca177f2c0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b8e1d-8fbd-4db8-8b41-ce26858d3a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épcímkék" ma:readOnly="false" ma:fieldId="{5cf76f15-5ced-4ddc-b409-7134ff3c332f}" ma:taxonomyMulti="true" ma:sspId="c7bcec47-f62f-4c3d-a558-29471ca49e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70258-2a4b-479e-a135-dca177f2c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ec96a91-c6ba-46b0-a54b-b999f65f3c90}" ma:internalName="TaxCatchAll" ma:showField="CatchAllData" ma:web="fc870258-2a4b-479e-a135-dca177f2c0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c870258-2a4b-479e-a135-dca177f2c040" xsi:nil="true"/>
    <lcf76f155ced4ddcb4097134ff3c332f xmlns="04fb8e1d-8fbd-4db8-8b41-ce26858d3ab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F86E26-DAD8-4D11-9E08-BA1197E1D0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fb8e1d-8fbd-4db8-8b41-ce26858d3ab9"/>
    <ds:schemaRef ds:uri="fc870258-2a4b-479e-a135-dca177f2c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1F6002-F5A9-4A0F-B0C8-1D9EC838C323}">
  <ds:schemaRefs>
    <ds:schemaRef ds:uri="http://purl.org/dc/terms/"/>
    <ds:schemaRef ds:uri="fc870258-2a4b-479e-a135-dca177f2c040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04fb8e1d-8fbd-4db8-8b41-ce26858d3ab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AF45A3E-3C86-452D-A4DC-2371D80B206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afec85b-e817-4277-86cb-66dc7d424280}" enabled="1" method="Standard" siteId="{aab2e961-1f45-4717-9a42-8f87802af9b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13301</TotalTime>
  <Words>307</Words>
  <Application>Microsoft Office PowerPoint</Application>
  <PresentationFormat>A3 (297x420 mm)</PresentationFormat>
  <Paragraphs>118</Paragraphs>
  <Slides>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Calibri</vt:lpstr>
      <vt:lpstr>blank</vt:lpstr>
      <vt:lpstr>PowerPoint-bemutató</vt:lpstr>
    </vt:vector>
  </TitlesOfParts>
  <Company>AkzoNobel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AkzoNobel</dc:creator>
  <cp:lastModifiedBy>Gál Péter</cp:lastModifiedBy>
  <cp:revision>40</cp:revision>
  <cp:lastPrinted>2024-09-19T08:09:33Z</cp:lastPrinted>
  <dcterms:created xsi:type="dcterms:W3CDTF">2016-06-15T14:43:56Z</dcterms:created>
  <dcterms:modified xsi:type="dcterms:W3CDTF">2025-03-27T19:07:23Z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3f80246-4b14-46dc-b5c0-c72f9e305fb9_Enabled">
    <vt:lpwstr>true</vt:lpwstr>
  </property>
  <property fmtid="{D5CDD505-2E9C-101B-9397-08002B2CF9AE}" pid="3" name="MSIP_Label_13f80246-4b14-46dc-b5c0-c72f9e305fb9_SetDate">
    <vt:lpwstr>2025-03-21T07:09:04Z</vt:lpwstr>
  </property>
  <property fmtid="{D5CDD505-2E9C-101B-9397-08002B2CF9AE}" pid="4" name="MSIP_Label_13f80246-4b14-46dc-b5c0-c72f9e305fb9_Method">
    <vt:lpwstr>Standard</vt:lpwstr>
  </property>
  <property fmtid="{D5CDD505-2E9C-101B-9397-08002B2CF9AE}" pid="5" name="MSIP_Label_13f80246-4b14-46dc-b5c0-c72f9e305fb9_Name">
    <vt:lpwstr>General</vt:lpwstr>
  </property>
  <property fmtid="{D5CDD505-2E9C-101B-9397-08002B2CF9AE}" pid="6" name="MSIP_Label_13f80246-4b14-46dc-b5c0-c72f9e305fb9_SiteId">
    <vt:lpwstr>60e4a2b6-76d1-427f-b009-d36e044bac1c</vt:lpwstr>
  </property>
  <property fmtid="{D5CDD505-2E9C-101B-9397-08002B2CF9AE}" pid="7" name="MSIP_Label_13f80246-4b14-46dc-b5c0-c72f9e305fb9_ActionId">
    <vt:lpwstr>0f4b89b7-939c-4b56-863a-205a98312b2e</vt:lpwstr>
  </property>
  <property fmtid="{D5CDD505-2E9C-101B-9397-08002B2CF9AE}" pid="8" name="MSIP_Label_13f80246-4b14-46dc-b5c0-c72f9e305fb9_ContentBits">
    <vt:lpwstr>0</vt:lpwstr>
  </property>
  <property fmtid="{D5CDD505-2E9C-101B-9397-08002B2CF9AE}" pid="9" name="ContentTypeId">
    <vt:lpwstr>0x010100B6BEA62DA955FD48BBB8C5FCA3C5BBE2</vt:lpwstr>
  </property>
  <property fmtid="{D5CDD505-2E9C-101B-9397-08002B2CF9AE}" pid="10" name="MediaServiceImageTags">
    <vt:lpwstr/>
  </property>
</Properties>
</file>